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92" r:id="rId2"/>
    <p:sldId id="293" r:id="rId3"/>
    <p:sldId id="273" r:id="rId4"/>
    <p:sldId id="464" r:id="rId5"/>
    <p:sldId id="395" r:id="rId6"/>
    <p:sldId id="435" r:id="rId7"/>
    <p:sldId id="436" r:id="rId8"/>
    <p:sldId id="324" r:id="rId9"/>
    <p:sldId id="437" r:id="rId10"/>
    <p:sldId id="438" r:id="rId11"/>
    <p:sldId id="439" r:id="rId12"/>
    <p:sldId id="440" r:id="rId13"/>
    <p:sldId id="441" r:id="rId14"/>
    <p:sldId id="442" r:id="rId15"/>
    <p:sldId id="444" r:id="rId16"/>
    <p:sldId id="443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5" r:id="rId25"/>
    <p:sldId id="456" r:id="rId26"/>
    <p:sldId id="457" r:id="rId27"/>
    <p:sldId id="458" r:id="rId28"/>
    <p:sldId id="453" r:id="rId29"/>
    <p:sldId id="459" r:id="rId30"/>
    <p:sldId id="461" r:id="rId31"/>
    <p:sldId id="465" r:id="rId32"/>
    <p:sldId id="462" r:id="rId33"/>
    <p:sldId id="463" r:id="rId34"/>
    <p:sldId id="466" r:id="rId35"/>
    <p:sldId id="467" r:id="rId36"/>
    <p:sldId id="468" r:id="rId37"/>
    <p:sldId id="469" r:id="rId38"/>
    <p:sldId id="470" r:id="rId39"/>
    <p:sldId id="471" r:id="rId40"/>
    <p:sldId id="460" r:id="rId4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A05"/>
    <a:srgbClr val="6E32E0"/>
    <a:srgbClr val="DCDDDF"/>
    <a:srgbClr val="F5F5F5"/>
    <a:srgbClr val="5827B3"/>
    <a:srgbClr val="0066CC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3" autoAdjust="0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14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375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E62FF32D-402D-41AA-ABE1-F613237E2940}" type="datetimeFigureOut">
              <a:rPr lang="ru-RU"/>
              <a:pPr>
                <a:defRPr/>
              </a:pPr>
              <a:t>27.11.2021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A687C15E-593A-40AF-A252-BFC26634DC7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04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77566D77-6408-4334-BFFE-EF6C0E015F56}" type="datetimeFigureOut">
              <a:rPr lang="ru-RU"/>
              <a:pPr>
                <a:defRPr/>
              </a:pPr>
              <a:t>27.11.2021</a:t>
            </a:fld>
            <a:endParaRPr lang="ru-RU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59409B3D-3291-484C-AE98-0095C8BA99B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987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7650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3009900"/>
            <a:ext cx="9037637" cy="26003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6500" smtClean="0">
                <a:latin typeface="Roboto"/>
                <a:ea typeface="Roboto"/>
                <a:cs typeface="Roboto"/>
              </a:rPr>
              <a:t>R</a:t>
            </a:r>
            <a:endParaRPr lang="ru-RU" sz="65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7651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7652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0288" y="3016250"/>
            <a:ext cx="6761162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0" name="Text Box 6"/>
          <p:cNvSpPr txBox="1">
            <a:spLocks noChangeArrowheads="1"/>
          </p:cNvSpPr>
          <p:nvPr/>
        </p:nvSpPr>
        <p:spPr bwMode="auto">
          <a:xfrm>
            <a:off x="2693988" y="3962400"/>
            <a:ext cx="200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? </a:t>
            </a:r>
            <a:r>
              <a:rPr lang="en-US"/>
              <a:t>lubridate</a:t>
            </a:r>
            <a:endParaRPr lang="ru-RU"/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013" y="612775"/>
            <a:ext cx="932656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8"/>
          <p:cNvSpPr txBox="1">
            <a:spLocks noChangeArrowheads="1"/>
          </p:cNvSpPr>
          <p:nvPr/>
        </p:nvSpPr>
        <p:spPr bwMode="auto">
          <a:xfrm>
            <a:off x="422275" y="246063"/>
            <a:ext cx="10914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для работы с датами </a:t>
            </a:r>
            <a:r>
              <a:rPr lang="ru-RU" sz="1600"/>
              <a:t>загружаем пакет "lubridata" с помощью функции install.packages("lubridat</a:t>
            </a:r>
            <a:r>
              <a:rPr lang="en-US" sz="1600"/>
              <a:t>e</a:t>
            </a:r>
            <a:r>
              <a:rPr lang="ru-RU" sz="1600"/>
              <a:t>")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2263" y="1119188"/>
            <a:ext cx="11153775" cy="505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4" name="Text Box 8"/>
          <p:cNvSpPr txBox="1">
            <a:spLocks noChangeArrowheads="1"/>
          </p:cNvSpPr>
          <p:nvPr/>
        </p:nvSpPr>
        <p:spPr bwMode="auto">
          <a:xfrm>
            <a:off x="865188" y="236538"/>
            <a:ext cx="10610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>
                <a:solidFill>
                  <a:srgbClr val="5827B3"/>
                </a:solidFill>
              </a:rPr>
              <a:t>Напишем функцию, которая считает ,на какую сумму продано мячей за определенный день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5"/>
          <p:cNvSpPr txBox="1">
            <a:spLocks noChangeArrowheads="1"/>
          </p:cNvSpPr>
          <p:nvPr/>
        </p:nvSpPr>
        <p:spPr bwMode="auto">
          <a:xfrm>
            <a:off x="117475" y="193675"/>
            <a:ext cx="12074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/>
              <a:t>Поскольку дни в месяцах совпадают, нам нужна функция с большим числом аргументов ,например, месяц и день</a:t>
            </a:r>
          </a:p>
        </p:txBody>
      </p:sp>
      <p:pic>
        <p:nvPicPr>
          <p:cNvPr id="3993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425" y="835025"/>
            <a:ext cx="118491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9825" y="3817938"/>
            <a:ext cx="2051050" cy="121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 Box 9"/>
          <p:cNvSpPr txBox="1">
            <a:spLocks noChangeArrowheads="1"/>
          </p:cNvSpPr>
          <p:nvPr/>
        </p:nvSpPr>
        <p:spPr bwMode="auto">
          <a:xfrm>
            <a:off x="4902200" y="2578100"/>
            <a:ext cx="15351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600" b="1" u="sng">
                <a:solidFill>
                  <a:srgbClr val="5827B3"/>
                </a:solidFill>
              </a:rPr>
              <a:t>Цикл </a:t>
            </a:r>
            <a:r>
              <a:rPr lang="en-US" sz="2600" b="1" u="sng">
                <a:solidFill>
                  <a:srgbClr val="5827B3"/>
                </a:solidFill>
              </a:rPr>
              <a:t>for</a:t>
            </a:r>
            <a:endParaRPr lang="ru-RU" sz="2600" b="1" u="sng">
              <a:solidFill>
                <a:srgbClr val="5827B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5"/>
          <p:cNvSpPr txBox="1">
            <a:spLocks noChangeArrowheads="1"/>
          </p:cNvSpPr>
          <p:nvPr/>
        </p:nvSpPr>
        <p:spPr bwMode="auto">
          <a:xfrm>
            <a:off x="3348038" y="277813"/>
            <a:ext cx="3457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b="1" u="sng">
                <a:solidFill>
                  <a:srgbClr val="5827B3"/>
                </a:solidFill>
              </a:rPr>
              <a:t>Функции </a:t>
            </a:r>
            <a:r>
              <a:rPr lang="en-US" b="1" u="sng">
                <a:solidFill>
                  <a:srgbClr val="5827B3"/>
                </a:solidFill>
              </a:rPr>
              <a:t>lapply</a:t>
            </a:r>
            <a:r>
              <a:rPr lang="ru-RU" b="1" u="sng">
                <a:solidFill>
                  <a:srgbClr val="5827B3"/>
                </a:solidFill>
              </a:rPr>
              <a:t>()   и </a:t>
            </a:r>
            <a:r>
              <a:rPr lang="en-US" b="1" u="sng">
                <a:solidFill>
                  <a:srgbClr val="5827B3"/>
                </a:solidFill>
              </a:rPr>
              <a:t> sapply</a:t>
            </a:r>
            <a:r>
              <a:rPr lang="ru-RU" b="1" u="sng">
                <a:solidFill>
                  <a:srgbClr val="5827B3"/>
                </a:solidFill>
              </a:rPr>
              <a:t> ()</a:t>
            </a:r>
            <a:endParaRPr lang="en-US" b="1" u="sng">
              <a:solidFill>
                <a:srgbClr val="5827B3"/>
              </a:solidFill>
            </a:endParaRPr>
          </a:p>
          <a:p>
            <a:endParaRPr lang="ru-RU" b="1" u="sng">
              <a:solidFill>
                <a:srgbClr val="5827B3"/>
              </a:solidFill>
            </a:endParaRPr>
          </a:p>
        </p:txBody>
      </p:sp>
      <p:pic>
        <p:nvPicPr>
          <p:cNvPr id="4096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288" y="1395413"/>
            <a:ext cx="10895012" cy="392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4"/>
          <p:cNvSpPr txBox="1">
            <a:spLocks noChangeArrowheads="1"/>
          </p:cNvSpPr>
          <p:nvPr/>
        </p:nvSpPr>
        <p:spPr bwMode="auto">
          <a:xfrm>
            <a:off x="619125" y="325438"/>
            <a:ext cx="10933113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/>
              <a:t>Функция </a:t>
            </a:r>
            <a:r>
              <a:rPr lang="en-US"/>
              <a:t>tapply()</a:t>
            </a: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В статистике часто нужно разделять данные на группы и применять к ним определенную функцию</a:t>
            </a:r>
            <a:r>
              <a:rPr lang="en-US"/>
              <a:t>.</a:t>
            </a:r>
            <a:r>
              <a:rPr lang="ru-RU"/>
              <a:t>Посмотрим, как работает эта функция на примере набора «</a:t>
            </a:r>
            <a:r>
              <a:rPr lang="en-US"/>
              <a:t>Orange</a:t>
            </a:r>
            <a:r>
              <a:rPr lang="ru-RU"/>
              <a:t>»</a:t>
            </a:r>
            <a:r>
              <a:rPr lang="en-US"/>
              <a:t>.</a:t>
            </a:r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41986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4075" y="1438275"/>
            <a:ext cx="7132638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Text Box 9"/>
          <p:cNvSpPr txBox="1">
            <a:spLocks noChangeArrowheads="1"/>
          </p:cNvSpPr>
          <p:nvPr/>
        </p:nvSpPr>
        <p:spPr bwMode="auto">
          <a:xfrm>
            <a:off x="501650" y="1582738"/>
            <a:ext cx="3617913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Набор содержит три переменные: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ru-RU" sz="1400"/>
              <a:t>номер дерева;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ru-RU" sz="1400"/>
              <a:t> возраст дерева с 31.12.1968, в днях;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ru-RU" sz="1400"/>
              <a:t> длина окружности ствола.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063" y="273050"/>
            <a:ext cx="3384550" cy="573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0" name="Text Box 7"/>
          <p:cNvSpPr txBox="1">
            <a:spLocks noChangeArrowheads="1"/>
          </p:cNvSpPr>
          <p:nvPr/>
        </p:nvSpPr>
        <p:spPr bwMode="auto">
          <a:xfrm>
            <a:off x="4640263" y="339725"/>
            <a:ext cx="6784975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/>
              <a:t>Обратим внимание, что измерения ствола дерева производились в одном и том же возрасте</a:t>
            </a:r>
            <a:r>
              <a:rPr lang="en-US" b="1"/>
              <a:t> </a:t>
            </a:r>
            <a:r>
              <a:rPr lang="ru-RU" b="1"/>
              <a:t>у всех деревьев</a:t>
            </a:r>
          </a:p>
          <a:p>
            <a:pPr>
              <a:spcBef>
                <a:spcPct val="50000"/>
              </a:spcBef>
            </a:pPr>
            <a:r>
              <a:rPr lang="ru-RU" b="1"/>
              <a:t>Предположим, мы хотим узнать, на сколько миллиметров изменился диаметр ствола с первой даты измерения, которая соответствует возрасту 118 дням до последней  даты, соответствующей 1582 дням </a:t>
            </a:r>
          </a:p>
          <a:p>
            <a:pPr>
              <a:spcBef>
                <a:spcPct val="50000"/>
              </a:spcBef>
            </a:pPr>
            <a:r>
              <a:rPr lang="ru-RU" b="1"/>
              <a:t>Напишем функцию, которая эта делала бы, а затем применим ее к каждой подгруппе, определенной фактором ( </a:t>
            </a:r>
            <a:r>
              <a:rPr lang="en-US" b="1"/>
              <a:t>Tree)</a:t>
            </a:r>
            <a:r>
              <a:rPr lang="ru-RU" b="1"/>
              <a:t> 1, 2, 3, 4, 5 с помощью функции </a:t>
            </a:r>
            <a:endParaRPr lang="en-US" b="1"/>
          </a:p>
          <a:p>
            <a:pPr>
              <a:spcBef>
                <a:spcPct val="50000"/>
              </a:spcBef>
            </a:pPr>
            <a:r>
              <a:rPr lang="en-US" b="1">
                <a:solidFill>
                  <a:srgbClr val="5827B3"/>
                </a:solidFill>
              </a:rPr>
              <a:t>tapply()</a:t>
            </a:r>
            <a:r>
              <a:rPr lang="ru-RU" b="1">
                <a:solidFill>
                  <a:srgbClr val="5827B3"/>
                </a:solidFill>
              </a:rPr>
              <a:t>1</a:t>
            </a:r>
          </a:p>
        </p:txBody>
      </p:sp>
      <p:pic>
        <p:nvPicPr>
          <p:cNvPr id="4301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94275" y="5257800"/>
            <a:ext cx="5110163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4029075"/>
            <a:ext cx="56483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6"/>
          <p:cNvSpPr txBox="1">
            <a:spLocks noChangeArrowheads="1"/>
          </p:cNvSpPr>
          <p:nvPr/>
        </p:nvSpPr>
        <p:spPr bwMode="auto">
          <a:xfrm>
            <a:off x="2114550" y="344488"/>
            <a:ext cx="70485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>
                <a:solidFill>
                  <a:srgbClr val="5827B3"/>
                </a:solidFill>
              </a:rPr>
              <a:t>Что если у меня есть функции с одинаковым названием в разных пакетах ?</a:t>
            </a:r>
          </a:p>
          <a:p>
            <a:pPr algn="ctr">
              <a:spcBef>
                <a:spcPct val="50000"/>
              </a:spcBef>
            </a:pPr>
            <a:r>
              <a:rPr lang="ru-RU" b="1">
                <a:solidFill>
                  <a:srgbClr val="5827B3"/>
                </a:solidFill>
              </a:rPr>
              <a:t>(они могут выполнять разные действия)</a:t>
            </a:r>
          </a:p>
        </p:txBody>
      </p:sp>
      <p:sp>
        <p:nvSpPr>
          <p:cNvPr id="45058" name="Text Box 8"/>
          <p:cNvSpPr txBox="1">
            <a:spLocks noChangeArrowheads="1"/>
          </p:cNvSpPr>
          <p:nvPr/>
        </p:nvSpPr>
        <p:spPr bwMode="auto">
          <a:xfrm>
            <a:off x="923925" y="1828800"/>
            <a:ext cx="9174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b="1"/>
          </a:p>
        </p:txBody>
      </p:sp>
      <p:sp>
        <p:nvSpPr>
          <p:cNvPr id="45059" name="Text Box 9"/>
          <p:cNvSpPr txBox="1">
            <a:spLocks noChangeArrowheads="1"/>
          </p:cNvSpPr>
          <p:nvPr/>
        </p:nvSpPr>
        <p:spPr bwMode="auto">
          <a:xfrm>
            <a:off x="923925" y="1711325"/>
            <a:ext cx="9174163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/>
              <a:t>При вызове функции, </a:t>
            </a:r>
            <a:r>
              <a:rPr lang="en-US" b="1"/>
              <a:t>R</a:t>
            </a:r>
            <a:r>
              <a:rPr lang="ru-RU" b="1"/>
              <a:t> сначала производит поиск в </a:t>
            </a:r>
            <a:r>
              <a:rPr lang="en-US" b="1"/>
              <a:t>global environment. </a:t>
            </a:r>
            <a:r>
              <a:rPr lang="ru-RU" b="1"/>
              <a:t>И если находится функция, то первая выбирается она.  Или </a:t>
            </a:r>
            <a:r>
              <a:rPr lang="en-US" b="1"/>
              <a:t>R</a:t>
            </a:r>
            <a:r>
              <a:rPr lang="ru-RU" b="1"/>
              <a:t> проходит </a:t>
            </a:r>
            <a:r>
              <a:rPr lang="en-US" b="1"/>
              <a:t>search path </a:t>
            </a:r>
            <a:r>
              <a:rPr lang="ru-RU" b="1"/>
              <a:t>и выбирает ту функцию, которую встречает первую на пути</a:t>
            </a:r>
          </a:p>
        </p:txBody>
      </p:sp>
      <p:pic>
        <p:nvPicPr>
          <p:cNvPr id="45060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450" y="2870200"/>
            <a:ext cx="10364788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0" y="3643313"/>
            <a:ext cx="6427788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Text Box 14"/>
          <p:cNvSpPr txBox="1">
            <a:spLocks noChangeArrowheads="1"/>
          </p:cNvSpPr>
          <p:nvPr/>
        </p:nvSpPr>
        <p:spPr bwMode="auto">
          <a:xfrm>
            <a:off x="1524000" y="5303838"/>
            <a:ext cx="95075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/>
              <a:t>С помощью «::»  показываем </a:t>
            </a:r>
            <a:r>
              <a:rPr lang="en-US" b="1"/>
              <a:t>R</a:t>
            </a:r>
            <a:r>
              <a:rPr lang="ru-RU" b="1"/>
              <a:t>, из какого пакета нам нужна функция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14550" y="5670550"/>
            <a:ext cx="7659688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2"/>
          <p:cNvSpPr txBox="1">
            <a:spLocks noChangeArrowheads="1"/>
          </p:cNvSpPr>
          <p:nvPr/>
        </p:nvSpPr>
        <p:spPr bwMode="auto">
          <a:xfrm>
            <a:off x="1760538" y="344488"/>
            <a:ext cx="97917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800">
                <a:solidFill>
                  <a:srgbClr val="5827B3"/>
                </a:solidFill>
                <a:latin typeface="Times New Roman" pitchFamily="18" charset="0"/>
              </a:rPr>
              <a:t>Монте-Карло симуляция</a:t>
            </a:r>
            <a:endParaRPr lang="en-US" sz="2800">
              <a:solidFill>
                <a:srgbClr val="5827B3"/>
              </a:solidFill>
              <a:latin typeface="Times New Roman" pitchFamily="18" charset="0"/>
            </a:endParaRPr>
          </a:p>
        </p:txBody>
      </p:sp>
      <p:sp>
        <p:nvSpPr>
          <p:cNvPr id="46082" name="Text Box 3"/>
          <p:cNvSpPr txBox="1">
            <a:spLocks noChangeArrowheads="1"/>
          </p:cNvSpPr>
          <p:nvPr/>
        </p:nvSpPr>
        <p:spPr bwMode="auto">
          <a:xfrm>
            <a:off x="698500" y="1200150"/>
            <a:ext cx="10853738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>
                <a:solidFill>
                  <a:srgbClr val="5827B3"/>
                </a:solidFill>
              </a:rPr>
              <a:t>Проверим с помощью метода Монте-Карло теоретически рассчитанный результат</a:t>
            </a:r>
            <a:endParaRPr lang="en-US">
              <a:solidFill>
                <a:srgbClr val="5827B3"/>
              </a:solidFill>
            </a:endParaRPr>
          </a:p>
          <a:p>
            <a:pPr>
              <a:spcBef>
                <a:spcPct val="50000"/>
              </a:spcBef>
            </a:pPr>
            <a:r>
              <a:rPr lang="ru-RU">
                <a:solidFill>
                  <a:srgbClr val="5827B3"/>
                </a:solidFill>
              </a:rPr>
              <a:t>Вспомним задачу из курса «Теория вероятностей и математическая статистика».</a:t>
            </a:r>
          </a:p>
          <a:p>
            <a:pPr>
              <a:spcBef>
                <a:spcPct val="50000"/>
              </a:spcBef>
            </a:pPr>
            <a:r>
              <a:rPr lang="ru-RU">
                <a:solidFill>
                  <a:srgbClr val="5827B3"/>
                </a:solidFill>
              </a:rPr>
              <a:t>Искали вероятность того, что ровно </a:t>
            </a:r>
            <a:r>
              <a:rPr lang="ru-RU" b="1" u="sng">
                <a:solidFill>
                  <a:srgbClr val="5827B3"/>
                </a:solidFill>
              </a:rPr>
              <a:t>три</a:t>
            </a:r>
            <a:r>
              <a:rPr lang="ru-RU">
                <a:solidFill>
                  <a:srgbClr val="5827B3"/>
                </a:solidFill>
              </a:rPr>
              <a:t> мяча белые</a:t>
            </a:r>
            <a:r>
              <a:rPr lang="en-US">
                <a:solidFill>
                  <a:srgbClr val="5827B3"/>
                </a:solidFill>
              </a:rPr>
              <a:t>, </a:t>
            </a:r>
            <a:r>
              <a:rPr lang="ru-RU">
                <a:solidFill>
                  <a:srgbClr val="5827B3"/>
                </a:solidFill>
              </a:rPr>
              <a:t>при условии ,что из 1го ящика достаем 2 </a:t>
            </a:r>
          </a:p>
          <a:p>
            <a:pPr>
              <a:spcBef>
                <a:spcPct val="50000"/>
              </a:spcBef>
            </a:pPr>
            <a:r>
              <a:rPr lang="ru-RU">
                <a:solidFill>
                  <a:srgbClr val="5827B3"/>
                </a:solidFill>
              </a:rPr>
              <a:t>мяча, а из 2-го- 4 мяча. И получили ответ 0.36868</a:t>
            </a:r>
          </a:p>
          <a:p>
            <a:pPr>
              <a:spcBef>
                <a:spcPct val="50000"/>
              </a:spcBef>
            </a:pPr>
            <a:endParaRPr lang="ru-RU" b="1"/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300" y="3473450"/>
            <a:ext cx="4445000" cy="22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6283325" y="2805113"/>
            <a:ext cx="52689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/>
              <a:t>Проверим этот ответ с помощью метода Монте-Карло</a:t>
            </a:r>
          </a:p>
        </p:txBody>
      </p:sp>
      <p:pic>
        <p:nvPicPr>
          <p:cNvPr id="4608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5563" y="3455988"/>
            <a:ext cx="2805112" cy="28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4"/>
          <p:cNvSpPr txBox="1">
            <a:spLocks noChangeArrowheads="1"/>
          </p:cNvSpPr>
          <p:nvPr/>
        </p:nvSpPr>
        <p:spPr bwMode="auto">
          <a:xfrm>
            <a:off x="419100" y="508000"/>
            <a:ext cx="114998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b="1"/>
              <a:t>Теперь мы построим этот вектор очень много раз, посчитаем сумму и затем вычислим долю тех </a:t>
            </a:r>
          </a:p>
          <a:p>
            <a:r>
              <a:rPr lang="ru-RU" b="1"/>
              <a:t>значений, которые равны трем. Эта пропорция и будет вероятность того, что мы вытащим ровно </a:t>
            </a:r>
          </a:p>
          <a:p>
            <a:r>
              <a:rPr lang="ru-RU" b="1"/>
              <a:t>три белых мяча.</a:t>
            </a:r>
          </a:p>
          <a:p>
            <a:endParaRPr lang="ru-RU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628775"/>
            <a:ext cx="109156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4"/>
          <p:cNvSpPr txBox="1">
            <a:spLocks noChangeArrowheads="1"/>
          </p:cNvSpPr>
          <p:nvPr/>
        </p:nvSpPr>
        <p:spPr bwMode="auto">
          <a:xfrm>
            <a:off x="1160463" y="295275"/>
            <a:ext cx="10117137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600" b="1">
                <a:solidFill>
                  <a:srgbClr val="5827B3"/>
                </a:solidFill>
              </a:rPr>
              <a:t>Что еще можно делать с наборами данных?</a:t>
            </a:r>
          </a:p>
          <a:p>
            <a:pPr algn="ctr">
              <a:spcBef>
                <a:spcPct val="50000"/>
              </a:spcBef>
            </a:pPr>
            <a:r>
              <a:rPr lang="ru-RU" sz="2600" b="1">
                <a:solidFill>
                  <a:srgbClr val="5827B3"/>
                </a:solidFill>
              </a:rPr>
              <a:t>Пакет </a:t>
            </a:r>
            <a:r>
              <a:rPr lang="en-US" sz="2600" b="1">
                <a:solidFill>
                  <a:srgbClr val="5827B3"/>
                </a:solidFill>
              </a:rPr>
              <a:t>“dplyr”</a:t>
            </a:r>
            <a:endParaRPr lang="ru-RU" sz="2600" b="1">
              <a:solidFill>
                <a:srgbClr val="5827B3"/>
              </a:solidFill>
            </a:endParaRPr>
          </a:p>
        </p:txBody>
      </p:sp>
      <p:pic>
        <p:nvPicPr>
          <p:cNvPr id="4813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1458913"/>
            <a:ext cx="5629275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pic>
        <p:nvPicPr>
          <p:cNvPr id="28674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</a:t>
            </a:r>
            <a:r>
              <a:rPr lang="en-US" sz="2200">
                <a:latin typeface="Roboto"/>
                <a:ea typeface="Roboto"/>
                <a:cs typeface="Roboto"/>
              </a:rPr>
              <a:t> 1</a:t>
            </a:r>
            <a:endParaRPr lang="ru-RU" sz="2200">
              <a:latin typeface="Roboto"/>
              <a:ea typeface="Roboto"/>
              <a:cs typeface="Roboto"/>
            </a:endParaRPr>
          </a:p>
        </p:txBody>
      </p:sp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2239963" y="2536825"/>
            <a:ext cx="91440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3200" b="1"/>
              <a:t>РАБОТА С ДАННЫМИ В</a:t>
            </a:r>
            <a:r>
              <a:rPr lang="ru-RU" sz="3600" b="1"/>
              <a:t> </a:t>
            </a:r>
            <a:r>
              <a:rPr lang="en-US" sz="4600" b="1"/>
              <a:t>R</a:t>
            </a:r>
            <a:endParaRPr lang="ru-RU" sz="46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963400" cy="407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275" y="4454525"/>
            <a:ext cx="11368088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4"/>
          <p:cNvSpPr txBox="1">
            <a:spLocks noChangeArrowheads="1"/>
          </p:cNvSpPr>
          <p:nvPr/>
        </p:nvSpPr>
        <p:spPr bwMode="auto">
          <a:xfrm>
            <a:off x="481013" y="236538"/>
            <a:ext cx="10777537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/>
              <a:t>Сделаем то же самое, найдем длину лепестков , только для  </a:t>
            </a:r>
            <a:r>
              <a:rPr lang="en-US" b="1" dirty="0"/>
              <a:t>“</a:t>
            </a:r>
            <a:r>
              <a:rPr lang="en-US" b="1" dirty="0" err="1"/>
              <a:t>virginica</a:t>
            </a:r>
            <a:r>
              <a:rPr lang="en-US" b="1" dirty="0"/>
              <a:t>”</a:t>
            </a:r>
            <a:r>
              <a:rPr lang="ru-RU" b="1" dirty="0"/>
              <a:t>. И с помощью оператора %</a:t>
            </a:r>
            <a:r>
              <a:rPr lang="en-US" b="1" dirty="0"/>
              <a:t>in%</a:t>
            </a:r>
            <a:r>
              <a:rPr lang="ru-RU" b="1" dirty="0"/>
              <a:t> посмотрим, сколько совпадений в длине лепестков двух разных видов цветка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0" y="1360488"/>
            <a:ext cx="11909425" cy="2501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2"/>
          <p:cNvSpPr txBox="1">
            <a:spLocks noChangeArrowheads="1"/>
          </p:cNvSpPr>
          <p:nvPr/>
        </p:nvSpPr>
        <p:spPr bwMode="auto">
          <a:xfrm>
            <a:off x="1384300" y="230188"/>
            <a:ext cx="964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b="1">
                <a:solidFill>
                  <a:srgbClr val="5827B3"/>
                </a:solidFill>
              </a:rPr>
              <a:t>Сохраняем набор данных в формате </a:t>
            </a:r>
            <a:r>
              <a:rPr lang="en-US" sz="2400" b="1">
                <a:solidFill>
                  <a:srgbClr val="5827B3"/>
                </a:solidFill>
              </a:rPr>
              <a:t>csv</a:t>
            </a:r>
            <a:endParaRPr lang="ru-RU" sz="2400" b="1">
              <a:solidFill>
                <a:srgbClr val="5827B3"/>
              </a:solidFill>
            </a:endParaRPr>
          </a:p>
        </p:txBody>
      </p:sp>
      <p:sp>
        <p:nvSpPr>
          <p:cNvPr id="51202" name="Text Box 3"/>
          <p:cNvSpPr txBox="1">
            <a:spLocks noChangeArrowheads="1"/>
          </p:cNvSpPr>
          <p:nvPr/>
        </p:nvSpPr>
        <p:spPr bwMode="auto">
          <a:xfrm>
            <a:off x="725488" y="919163"/>
            <a:ext cx="60626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/>
              <a:t>Создадим дата фрэйм:</a:t>
            </a:r>
          </a:p>
        </p:txBody>
      </p:sp>
      <p:pic>
        <p:nvPicPr>
          <p:cNvPr id="5120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8950" y="1470025"/>
            <a:ext cx="5500688" cy="213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4570413" y="782638"/>
            <a:ext cx="56673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/>
              <a:t>Создадим папку, которая будет рабочей директорией:</a:t>
            </a:r>
          </a:p>
        </p:txBody>
      </p:sp>
      <p:pic>
        <p:nvPicPr>
          <p:cNvPr id="51206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25" y="4068763"/>
            <a:ext cx="317182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0413" y="4448175"/>
            <a:ext cx="30099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725" y="1703388"/>
            <a:ext cx="2600325" cy="2752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5"/>
          <p:cNvSpPr txBox="1">
            <a:spLocks noChangeArrowheads="1"/>
          </p:cNvSpPr>
          <p:nvPr/>
        </p:nvSpPr>
        <p:spPr bwMode="auto">
          <a:xfrm>
            <a:off x="1090613" y="373063"/>
            <a:ext cx="107076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/>
              <a:t>После запуска функции </a:t>
            </a:r>
            <a:r>
              <a:rPr lang="en-US" b="1"/>
              <a:t>write.csv </a:t>
            </a:r>
            <a:r>
              <a:rPr lang="ru-RU" b="1"/>
              <a:t>обновим окно, где отображалась папка (рабочая директория)</a:t>
            </a:r>
          </a:p>
        </p:txBody>
      </p:sp>
      <p:pic>
        <p:nvPicPr>
          <p:cNvPr id="52226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9213" y="1700213"/>
            <a:ext cx="57404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0613" y="2662238"/>
            <a:ext cx="8993187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70150" y="5014913"/>
            <a:ext cx="420052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 Box 11"/>
          <p:cNvSpPr txBox="1">
            <a:spLocks noChangeArrowheads="1"/>
          </p:cNvSpPr>
          <p:nvPr/>
        </p:nvSpPr>
        <p:spPr bwMode="auto">
          <a:xfrm>
            <a:off x="1319213" y="4391025"/>
            <a:ext cx="7391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 помощью функции </a:t>
            </a:r>
            <a:r>
              <a:rPr lang="en-US"/>
              <a:t>read.csv ()</a:t>
            </a:r>
            <a:r>
              <a:rPr lang="ru-RU"/>
              <a:t> можем прочитать этот файл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5688" y="820738"/>
            <a:ext cx="13208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9350" y="485775"/>
            <a:ext cx="7999413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4"/>
          <p:cNvSpPr txBox="1">
            <a:spLocks noChangeArrowheads="1"/>
          </p:cNvSpPr>
          <p:nvPr/>
        </p:nvSpPr>
        <p:spPr bwMode="auto">
          <a:xfrm>
            <a:off x="609600" y="304800"/>
            <a:ext cx="105997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/>
              <a:t>Функция </a:t>
            </a:r>
            <a:r>
              <a:rPr lang="en-US"/>
              <a:t>read.csv () </a:t>
            </a:r>
            <a:r>
              <a:rPr lang="ru-RU"/>
              <a:t>содержит множество аргументов</a:t>
            </a:r>
            <a:r>
              <a:rPr lang="en-US"/>
              <a:t>. </a:t>
            </a:r>
            <a:r>
              <a:rPr lang="ru-RU"/>
              <a:t>Рассмотрим некоторые из них</a:t>
            </a:r>
          </a:p>
        </p:txBody>
      </p:sp>
      <p:pic>
        <p:nvPicPr>
          <p:cNvPr id="5427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6200" y="862013"/>
            <a:ext cx="7605713" cy="390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5876925" y="6113463"/>
            <a:ext cx="5653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200"/>
              <a:t>_________________________________________________________________</a:t>
            </a:r>
          </a:p>
          <a:p>
            <a:r>
              <a:rPr lang="ru-RU" sz="1200"/>
              <a:t>Набор данных https://www.kaggle.com/sulianova/eda-cardiovascular-data/data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1075" y="708025"/>
            <a:ext cx="8335963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8" name="Text Box 5"/>
          <p:cNvSpPr txBox="1">
            <a:spLocks noChangeArrowheads="1"/>
          </p:cNvSpPr>
          <p:nvPr/>
        </p:nvSpPr>
        <p:spPr bwMode="auto">
          <a:xfrm>
            <a:off x="1177925" y="3530600"/>
            <a:ext cx="8416925" cy="938213"/>
          </a:xfrm>
          <a:prstGeom prst="rect">
            <a:avLst/>
          </a:prstGeom>
          <a:noFill/>
          <a:ln w="22225">
            <a:solidFill>
              <a:srgbClr val="5827B3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>
                <a:solidFill>
                  <a:srgbClr val="5827B3"/>
                </a:solidFill>
              </a:rPr>
              <a:t>В качестве названия строк взяли первый столбец, причем первый столбец  </a:t>
            </a:r>
            <a:r>
              <a:rPr lang="en-US">
                <a:solidFill>
                  <a:srgbClr val="5827B3"/>
                </a:solidFill>
              </a:rPr>
              <a:t>id</a:t>
            </a:r>
            <a:r>
              <a:rPr lang="ru-RU">
                <a:solidFill>
                  <a:srgbClr val="5827B3"/>
                </a:solidFill>
              </a:rPr>
              <a:t> исчез. Обратите внимание, что повторяющиеся значения в качестве наименования строк брать нельзя (например, столбец «</a:t>
            </a:r>
            <a:r>
              <a:rPr lang="en-US">
                <a:solidFill>
                  <a:srgbClr val="5827B3"/>
                </a:solidFill>
              </a:rPr>
              <a:t>active</a:t>
            </a:r>
            <a:r>
              <a:rPr lang="ru-RU">
                <a:solidFill>
                  <a:srgbClr val="5827B3"/>
                </a:solidFill>
              </a:rPr>
              <a:t>»</a:t>
            </a:r>
            <a:r>
              <a:rPr lang="en-US">
                <a:solidFill>
                  <a:srgbClr val="5827B3"/>
                </a:solidFill>
              </a:rPr>
              <a:t>)</a:t>
            </a:r>
            <a:endParaRPr lang="ru-RU">
              <a:solidFill>
                <a:srgbClr val="5827B3"/>
              </a:solidFill>
            </a:endParaRPr>
          </a:p>
        </p:txBody>
      </p:sp>
      <p:pic>
        <p:nvPicPr>
          <p:cNvPr id="5529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7925" y="4711700"/>
            <a:ext cx="788035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4"/>
          <p:cNvSpPr txBox="1">
            <a:spLocks noChangeArrowheads="1"/>
          </p:cNvSpPr>
          <p:nvPr/>
        </p:nvSpPr>
        <p:spPr bwMode="auto">
          <a:xfrm>
            <a:off x="1160463" y="295275"/>
            <a:ext cx="9940925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u="sng">
                <a:solidFill>
                  <a:srgbClr val="5827B3"/>
                </a:solidFill>
              </a:rPr>
              <a:t>Импорт Excel</a:t>
            </a:r>
            <a:r>
              <a:rPr lang="en-US" b="1" u="sng">
                <a:solidFill>
                  <a:srgbClr val="5827B3"/>
                </a:solidFill>
              </a:rPr>
              <a:t> </a:t>
            </a:r>
            <a:r>
              <a:rPr lang="ru-RU" b="1" u="sng">
                <a:solidFill>
                  <a:srgbClr val="5827B3"/>
                </a:solidFill>
              </a:rPr>
              <a:t>файлов в </a:t>
            </a:r>
            <a:r>
              <a:rPr lang="en-US" b="1" u="sng">
                <a:solidFill>
                  <a:srgbClr val="5827B3"/>
                </a:solidFill>
              </a:rPr>
              <a:t>R</a:t>
            </a:r>
          </a:p>
          <a:p>
            <a:pPr algn="ctr">
              <a:spcBef>
                <a:spcPct val="50000"/>
              </a:spcBef>
            </a:pPr>
            <a:endParaRPr lang="en-US" b="1" u="sng">
              <a:solidFill>
                <a:srgbClr val="5827B3"/>
              </a:solidFill>
            </a:endParaRPr>
          </a:p>
          <a:p>
            <a:pPr>
              <a:spcBef>
                <a:spcPct val="50000"/>
              </a:spcBef>
            </a:pPr>
            <a:r>
              <a:rPr lang="ru-RU"/>
              <a:t>Пакет «readxl»упрощает  импорт  Excel-данных в R. Этот пакет создан для работы с табличными данными</a:t>
            </a:r>
            <a:endParaRPr lang="en-US"/>
          </a:p>
          <a:p>
            <a:pPr algn="ctr">
              <a:spcBef>
                <a:spcPct val="50000"/>
              </a:spcBef>
            </a:pPr>
            <a:endParaRPr lang="ru-RU"/>
          </a:p>
        </p:txBody>
      </p:sp>
      <p:pic>
        <p:nvPicPr>
          <p:cNvPr id="5632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8413" y="1971675"/>
            <a:ext cx="2433637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6363" y="1752600"/>
            <a:ext cx="795496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1838" y="1795463"/>
            <a:ext cx="7399337" cy="405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6" name="Text Box 4"/>
          <p:cNvSpPr txBox="1">
            <a:spLocks noChangeArrowheads="1"/>
          </p:cNvSpPr>
          <p:nvPr/>
        </p:nvSpPr>
        <p:spPr bwMode="auto">
          <a:xfrm>
            <a:off x="1909763" y="1152525"/>
            <a:ext cx="803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Сравним базовую функцию </a:t>
            </a:r>
            <a:r>
              <a:rPr lang="en-US"/>
              <a:t> read.csv</a:t>
            </a:r>
            <a:r>
              <a:rPr lang="ru-RU"/>
              <a:t>() с функцией </a:t>
            </a:r>
            <a:r>
              <a:rPr lang="en-US"/>
              <a:t>import() </a:t>
            </a:r>
            <a:r>
              <a:rPr lang="ru-RU"/>
              <a:t>из пакета «</a:t>
            </a:r>
            <a:r>
              <a:rPr lang="en-US"/>
              <a:t>rio</a:t>
            </a:r>
            <a:r>
              <a:rPr lang="ru-RU"/>
              <a:t>»</a:t>
            </a:r>
          </a:p>
        </p:txBody>
      </p:sp>
      <p:sp>
        <p:nvSpPr>
          <p:cNvPr id="57347" name="Text Box 5"/>
          <p:cNvSpPr txBox="1">
            <a:spLocks noChangeArrowheads="1"/>
          </p:cNvSpPr>
          <p:nvPr/>
        </p:nvSpPr>
        <p:spPr bwMode="auto">
          <a:xfrm>
            <a:off x="481013" y="304800"/>
            <a:ext cx="115824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200" b="1">
                <a:solidFill>
                  <a:srgbClr val="5827B3"/>
                </a:solidFill>
              </a:rPr>
              <a:t>Целью пакета </a:t>
            </a:r>
            <a:r>
              <a:rPr lang="en-US" sz="2200" b="1">
                <a:solidFill>
                  <a:srgbClr val="5827B3"/>
                </a:solidFill>
              </a:rPr>
              <a:t>“Rio” </a:t>
            </a:r>
            <a:r>
              <a:rPr lang="ru-RU" sz="2200" b="1">
                <a:solidFill>
                  <a:srgbClr val="5827B3"/>
                </a:solidFill>
              </a:rPr>
              <a:t>сделать экспорт и импорт данных максимально простым.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75" y="690563"/>
            <a:ext cx="6472238" cy="217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7388" y="569913"/>
            <a:ext cx="6132512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29698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Условие </a:t>
            </a:r>
            <a:r>
              <a:rPr lang="en-US" sz="2000" smtClean="0">
                <a:latin typeface="Roboto"/>
                <a:ea typeface="Roboto"/>
                <a:cs typeface="Roboto"/>
              </a:rPr>
              <a:t>if else</a:t>
            </a:r>
            <a:endParaRPr lang="ru-RU" sz="20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Пишем функцию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Цикл </a:t>
            </a:r>
            <a:r>
              <a:rPr lang="en-US" sz="2000" smtClean="0">
                <a:latin typeface="Roboto"/>
                <a:ea typeface="Roboto"/>
                <a:cs typeface="Roboto"/>
              </a:rPr>
              <a:t>For</a:t>
            </a:r>
            <a:endParaRPr lang="ru-RU" sz="20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Пакет </a:t>
            </a:r>
            <a:r>
              <a:rPr lang="en-US" sz="2000" smtClean="0">
                <a:latin typeface="Roboto"/>
                <a:ea typeface="Roboto"/>
                <a:cs typeface="Roboto"/>
              </a:rPr>
              <a:t>“lubrydate”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Симуляция Монте-Карло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Экспорт / импорт данных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000" smtClean="0">
                <a:latin typeface="Roboto"/>
                <a:ea typeface="Roboto"/>
                <a:cs typeface="Roboto"/>
              </a:rPr>
              <a:t>Работа с текстовыми данными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en-US" sz="20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en-US" sz="20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Char char="•"/>
            </a:pPr>
            <a:endParaRPr lang="en-US" sz="20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z="24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4"/>
          <p:cNvSpPr txBox="1">
            <a:spLocks noChangeArrowheads="1"/>
          </p:cNvSpPr>
          <p:nvPr/>
        </p:nvSpPr>
        <p:spPr bwMode="auto">
          <a:xfrm>
            <a:off x="1711325" y="63500"/>
            <a:ext cx="85137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200" b="1">
                <a:solidFill>
                  <a:srgbClr val="0066CC"/>
                </a:solidFill>
              </a:rPr>
              <a:t>Импорт данных, взятых из интернет-ресурса и их обработка</a:t>
            </a:r>
          </a:p>
        </p:txBody>
      </p:sp>
      <p:pic>
        <p:nvPicPr>
          <p:cNvPr id="59394" name="Picture 6" descr="сайт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" y="825500"/>
            <a:ext cx="11568113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Text Box 7"/>
          <p:cNvSpPr txBox="1">
            <a:spLocks noChangeArrowheads="1"/>
          </p:cNvSpPr>
          <p:nvPr/>
        </p:nvSpPr>
        <p:spPr bwMode="auto">
          <a:xfrm>
            <a:off x="5702300" y="6181725"/>
            <a:ext cx="7029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 dirty="0">
                <a:solidFill>
                  <a:srgbClr val="0066CC"/>
                </a:solidFill>
              </a:rPr>
              <a:t>https://biometry.nci.nih.gov/cdas/datasets/nlst/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0538" y="127000"/>
            <a:ext cx="10866437" cy="656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639763"/>
            <a:ext cx="11544300" cy="493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300" y="1031875"/>
            <a:ext cx="7832725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6" name="Text Box 6"/>
          <p:cNvSpPr txBox="1">
            <a:spLocks noChangeArrowheads="1"/>
          </p:cNvSpPr>
          <p:nvPr/>
        </p:nvSpPr>
        <p:spPr bwMode="auto">
          <a:xfrm>
            <a:off x="1357313" y="501650"/>
            <a:ext cx="95662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Рассмотрим отдельный столбец  датафрэйма</a:t>
            </a:r>
          </a:p>
        </p:txBody>
      </p:sp>
      <p:pic>
        <p:nvPicPr>
          <p:cNvPr id="6246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3300" y="4473575"/>
            <a:ext cx="8361363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Text Box 8"/>
          <p:cNvSpPr txBox="1">
            <a:spLocks noChangeArrowheads="1"/>
          </p:cNvSpPr>
          <p:nvPr/>
        </p:nvSpPr>
        <p:spPr bwMode="auto">
          <a:xfrm>
            <a:off x="1139825" y="5568950"/>
            <a:ext cx="903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Предположим, что нам нужно оставить только </a:t>
            </a:r>
            <a:r>
              <a:rPr lang="en-US"/>
              <a:t>“Dictionary”</a:t>
            </a:r>
            <a:endParaRPr lang="ru-R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663" y="511175"/>
            <a:ext cx="10764837" cy="430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471488"/>
            <a:ext cx="10971212" cy="591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413" y="760413"/>
            <a:ext cx="10926762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600075"/>
            <a:ext cx="11395075" cy="418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4"/>
          <p:cNvSpPr txBox="1">
            <a:spLocks noChangeArrowheads="1"/>
          </p:cNvSpPr>
          <p:nvPr/>
        </p:nvSpPr>
        <p:spPr bwMode="auto">
          <a:xfrm>
            <a:off x="2492375" y="249238"/>
            <a:ext cx="86360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200" b="1">
                <a:solidFill>
                  <a:srgbClr val="5827B3"/>
                </a:solidFill>
              </a:rPr>
              <a:t>Новые обработанные переменные объединим в датафрэйм</a:t>
            </a:r>
          </a:p>
        </p:txBody>
      </p:sp>
      <p:pic>
        <p:nvPicPr>
          <p:cNvPr id="6758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763" y="971550"/>
            <a:ext cx="10914062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4"/>
          <p:cNvSpPr txBox="1">
            <a:spLocks noChangeArrowheads="1"/>
          </p:cNvSpPr>
          <p:nvPr/>
        </p:nvSpPr>
        <p:spPr bwMode="auto">
          <a:xfrm>
            <a:off x="806450" y="354013"/>
            <a:ext cx="985202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b="1">
                <a:solidFill>
                  <a:srgbClr val="5827B3"/>
                </a:solidFill>
              </a:rPr>
              <a:t>Воспользуемся функцией </a:t>
            </a:r>
            <a:r>
              <a:rPr lang="en-US" sz="2000" b="1">
                <a:solidFill>
                  <a:srgbClr val="5827B3"/>
                </a:solidFill>
              </a:rPr>
              <a:t>data_frame </a:t>
            </a:r>
            <a:r>
              <a:rPr lang="ru-RU" sz="2000" b="1">
                <a:solidFill>
                  <a:srgbClr val="5827B3"/>
                </a:solidFill>
              </a:rPr>
              <a:t>из пакета </a:t>
            </a:r>
            <a:r>
              <a:rPr lang="en-US" sz="2000" b="1">
                <a:solidFill>
                  <a:srgbClr val="5827B3"/>
                </a:solidFill>
              </a:rPr>
              <a:t>dplyr</a:t>
            </a:r>
          </a:p>
          <a:p>
            <a:pPr algn="ctr">
              <a:spcBef>
                <a:spcPct val="50000"/>
              </a:spcBef>
            </a:pPr>
            <a:r>
              <a:rPr lang="ru-RU" sz="2000" b="1">
                <a:solidFill>
                  <a:srgbClr val="5827B3"/>
                </a:solidFill>
              </a:rPr>
              <a:t>Эта функция делает данные читаемыми, легкими для восприятия</a:t>
            </a:r>
          </a:p>
        </p:txBody>
      </p:sp>
      <p:pic>
        <p:nvPicPr>
          <p:cNvPr id="6861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013" y="1603375"/>
            <a:ext cx="11585575" cy="317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2" name="Text Box 6"/>
          <p:cNvSpPr txBox="1">
            <a:spLocks noChangeArrowheads="1"/>
          </p:cNvSpPr>
          <p:nvPr/>
        </p:nvSpPr>
        <p:spPr bwMode="auto">
          <a:xfrm>
            <a:off x="409575" y="1697038"/>
            <a:ext cx="11272838" cy="15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 b="1">
                <a:solidFill>
                  <a:schemeClr val="bg1"/>
                </a:solidFill>
                <a:latin typeface="Times New Roman" pitchFamily="18" charset="0"/>
              </a:rPr>
              <a:t>	Одним из важнейших этапов при работе </a:t>
            </a:r>
          </a:p>
          <a:p>
            <a:r>
              <a:rPr lang="ru-RU" sz="3200" b="1">
                <a:solidFill>
                  <a:schemeClr val="bg1"/>
                </a:solidFill>
                <a:latin typeface="Times New Roman" pitchFamily="18" charset="0"/>
              </a:rPr>
              <a:t>с данными является их подготовка для дальнейшего  статистического анализа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5"/>
          <p:cNvSpPr txBox="1">
            <a:spLocks noChangeArrowheads="1"/>
          </p:cNvSpPr>
          <p:nvPr/>
        </p:nvSpPr>
        <p:spPr bwMode="auto">
          <a:xfrm>
            <a:off x="1228725" y="511175"/>
            <a:ext cx="10501313" cy="531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Итоги</a:t>
            </a:r>
          </a:p>
          <a:p>
            <a:pPr>
              <a:spcBef>
                <a:spcPct val="50000"/>
              </a:spcBef>
            </a:pPr>
            <a:r>
              <a:rPr lang="ru-RU"/>
              <a:t>1.Научились писать условие</a:t>
            </a:r>
            <a:r>
              <a:rPr lang="en-US"/>
              <a:t>  if else</a:t>
            </a: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2 Познакомились с  полезными и простыми функциями,</a:t>
            </a:r>
            <a:r>
              <a:rPr lang="en-US"/>
              <a:t> ifelse (), sapply(), tapply(), lapply()</a:t>
            </a:r>
          </a:p>
          <a:p>
            <a:pPr>
              <a:spcBef>
                <a:spcPct val="50000"/>
              </a:spcBef>
            </a:pPr>
            <a:r>
              <a:rPr lang="en-US"/>
              <a:t>3 </a:t>
            </a:r>
            <a:r>
              <a:rPr lang="ru-RU"/>
              <a:t>Научились писать свою собственную функцию и использовать цикл </a:t>
            </a:r>
            <a:r>
              <a:rPr lang="en-US" b="1"/>
              <a:t>for</a:t>
            </a:r>
          </a:p>
          <a:p>
            <a:pPr>
              <a:spcBef>
                <a:spcPct val="50000"/>
              </a:spcBef>
            </a:pPr>
            <a:r>
              <a:rPr lang="en-US"/>
              <a:t>4 </a:t>
            </a:r>
            <a:r>
              <a:rPr lang="ru-RU"/>
              <a:t>Рассмотрели метод Монте- Карло </a:t>
            </a:r>
          </a:p>
          <a:p>
            <a:pPr>
              <a:spcBef>
                <a:spcPct val="50000"/>
              </a:spcBef>
            </a:pPr>
            <a:r>
              <a:rPr lang="ru-RU"/>
              <a:t>5 Познакомились с пакетом </a:t>
            </a:r>
            <a:r>
              <a:rPr lang="en-US"/>
              <a:t>dplyr</a:t>
            </a:r>
            <a:r>
              <a:rPr lang="ru-RU"/>
              <a:t>  с его полезными функциями для подготовки данных</a:t>
            </a:r>
            <a:endParaRPr lang="en-US"/>
          </a:p>
          <a:p>
            <a:pPr>
              <a:spcBef>
                <a:spcPct val="50000"/>
              </a:spcBef>
            </a:pPr>
            <a:r>
              <a:rPr lang="en-US"/>
              <a:t>6 </a:t>
            </a:r>
            <a:r>
              <a:rPr lang="ru-RU"/>
              <a:t>Научились сохранять и импортировать данные в </a:t>
            </a:r>
            <a:r>
              <a:rPr lang="en-US"/>
              <a:t>R</a:t>
            </a:r>
          </a:p>
          <a:p>
            <a:pPr>
              <a:spcBef>
                <a:spcPct val="50000"/>
              </a:spcBef>
            </a:pPr>
            <a:r>
              <a:rPr lang="en-US"/>
              <a:t>7 </a:t>
            </a:r>
            <a:r>
              <a:rPr lang="ru-RU"/>
              <a:t>На реальном примере импортировали данные в </a:t>
            </a:r>
            <a:r>
              <a:rPr lang="en-US"/>
              <a:t>R</a:t>
            </a:r>
            <a:r>
              <a:rPr lang="ru-RU"/>
              <a:t> из интернет – ресурса. </a:t>
            </a:r>
          </a:p>
          <a:p>
            <a:pPr>
              <a:spcBef>
                <a:spcPct val="50000"/>
              </a:spcBef>
            </a:pPr>
            <a:r>
              <a:rPr lang="ru-RU"/>
              <a:t>8Познакомились с инструментарием для работы с текстовыми данными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3"/>
          <p:cNvSpPr txBox="1">
            <a:spLocks noChangeArrowheads="1"/>
          </p:cNvSpPr>
          <p:nvPr/>
        </p:nvSpPr>
        <p:spPr bwMode="auto">
          <a:xfrm>
            <a:off x="963613" y="387350"/>
            <a:ext cx="93249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b="1">
                <a:solidFill>
                  <a:srgbClr val="432199"/>
                </a:solidFill>
              </a:rPr>
              <a:t>1. </a:t>
            </a:r>
            <a:r>
              <a:rPr lang="ru-RU" sz="4000" b="1">
                <a:solidFill>
                  <a:srgbClr val="432199"/>
                </a:solidFill>
              </a:rPr>
              <a:t>Условие </a:t>
            </a:r>
            <a:r>
              <a:rPr lang="en-US" sz="4000" b="1">
                <a:solidFill>
                  <a:srgbClr val="432199"/>
                </a:solidFill>
              </a:rPr>
              <a:t>if else</a:t>
            </a:r>
            <a:endParaRPr lang="ru-RU" sz="1600" b="1">
              <a:solidFill>
                <a:srgbClr val="432199"/>
              </a:solidFill>
            </a:endParaRPr>
          </a:p>
        </p:txBody>
      </p:sp>
      <p:pic>
        <p:nvPicPr>
          <p:cNvPr id="3174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713" y="1909763"/>
            <a:ext cx="9409112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3213" y="1495425"/>
            <a:ext cx="7970837" cy="256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8250" y="955675"/>
            <a:ext cx="26749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5625" y="4344988"/>
            <a:ext cx="11431588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1888" y="687388"/>
            <a:ext cx="6861175" cy="253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4" name="Text Box 3"/>
          <p:cNvSpPr txBox="1">
            <a:spLocks noChangeArrowheads="1"/>
          </p:cNvSpPr>
          <p:nvPr/>
        </p:nvSpPr>
        <p:spPr bwMode="auto">
          <a:xfrm>
            <a:off x="1131888" y="3567113"/>
            <a:ext cx="94869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u="sng">
                <a:solidFill>
                  <a:srgbClr val="5827B3"/>
                </a:solidFill>
              </a:rPr>
              <a:t>Также есть похожая функция </a:t>
            </a:r>
            <a:r>
              <a:rPr lang="en-US" b="1" u="sng">
                <a:solidFill>
                  <a:srgbClr val="5827B3"/>
                </a:solidFill>
              </a:rPr>
              <a:t>ifelse</a:t>
            </a:r>
            <a:r>
              <a:rPr lang="ru-RU" b="1" u="sng">
                <a:solidFill>
                  <a:srgbClr val="5827B3"/>
                </a:solidFill>
              </a:rPr>
              <a:t>()</a:t>
            </a:r>
          </a:p>
        </p:txBody>
      </p:sp>
      <p:pic>
        <p:nvPicPr>
          <p:cNvPr id="3379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9863" y="3384550"/>
            <a:ext cx="6637337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4854575"/>
            <a:ext cx="439896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488" y="184150"/>
            <a:ext cx="10304462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4"/>
          <p:cNvSpPr txBox="1">
            <a:spLocks noChangeArrowheads="1"/>
          </p:cNvSpPr>
          <p:nvPr/>
        </p:nvSpPr>
        <p:spPr bwMode="auto">
          <a:xfrm>
            <a:off x="2743200" y="285750"/>
            <a:ext cx="620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35842" name="Text Box 5"/>
          <p:cNvSpPr txBox="1">
            <a:spLocks noChangeArrowheads="1"/>
          </p:cNvSpPr>
          <p:nvPr/>
        </p:nvSpPr>
        <p:spPr bwMode="auto">
          <a:xfrm>
            <a:off x="2743200" y="285750"/>
            <a:ext cx="6351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b="1" u="sng">
                <a:solidFill>
                  <a:srgbClr val="5827B3"/>
                </a:solidFill>
              </a:rPr>
              <a:t>Пишем собственную функцию</a:t>
            </a:r>
          </a:p>
        </p:txBody>
      </p:sp>
      <p:sp>
        <p:nvSpPr>
          <p:cNvPr id="35843" name="Text Box 7"/>
          <p:cNvSpPr txBox="1">
            <a:spLocks noChangeArrowheads="1"/>
          </p:cNvSpPr>
          <p:nvPr/>
        </p:nvSpPr>
        <p:spPr bwMode="auto">
          <a:xfrm>
            <a:off x="1042988" y="858838"/>
            <a:ext cx="10067925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Для написания функции воспользуемся набором «</a:t>
            </a:r>
            <a:r>
              <a:rPr lang="en-US" sz="1400"/>
              <a:t>dat</a:t>
            </a:r>
            <a:r>
              <a:rPr lang="ru-RU" sz="1400"/>
              <a:t>» ,содержащего данные о продажах в первые дни 2018 года </a:t>
            </a:r>
          </a:p>
          <a:p>
            <a:pPr>
              <a:spcBef>
                <a:spcPct val="50000"/>
              </a:spcBef>
            </a:pPr>
            <a:r>
              <a:rPr lang="ru-RU" sz="1400"/>
              <a:t>d.</a:t>
            </a:r>
            <a:r>
              <a:rPr lang="en-US" sz="1400"/>
              <a:t>d</a:t>
            </a:r>
            <a:r>
              <a:rPr lang="ru-RU" sz="1400"/>
              <a:t>ate – год-месяц-день</a:t>
            </a:r>
          </a:p>
          <a:p>
            <a:pPr>
              <a:spcBef>
                <a:spcPct val="50000"/>
              </a:spcBef>
            </a:pPr>
            <a:r>
              <a:rPr lang="ru-RU" sz="1400"/>
              <a:t>ball – теннисные мячи продавались по одному, а также распакованными по 3 и 5 мячей</a:t>
            </a:r>
          </a:p>
          <a:p>
            <a:pPr>
              <a:spcBef>
                <a:spcPct val="50000"/>
              </a:spcBef>
            </a:pPr>
            <a:r>
              <a:rPr lang="en-US" sz="1400"/>
              <a:t>p</a:t>
            </a:r>
            <a:r>
              <a:rPr lang="ru-RU" sz="1400"/>
              <a:t>rice –</a:t>
            </a:r>
            <a:r>
              <a:rPr lang="en-US" sz="1400"/>
              <a:t> </a:t>
            </a:r>
            <a:r>
              <a:rPr lang="ru-RU" sz="1400"/>
              <a:t>цены</a:t>
            </a:r>
          </a:p>
        </p:txBody>
      </p:sp>
      <p:pic>
        <p:nvPicPr>
          <p:cNvPr id="3584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5038" y="1941513"/>
            <a:ext cx="6440487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5978</TotalTime>
  <Words>764</Words>
  <Application>Microsoft Office PowerPoint</Application>
  <PresentationFormat>Произвольный</PresentationFormat>
  <Paragraphs>93</Paragraphs>
  <Slides>40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1" baseType="lpstr">
      <vt:lpstr>Тема Office</vt:lpstr>
      <vt:lpstr>R</vt:lpstr>
      <vt:lpstr>Презентация PowerPoint</vt:lpstr>
      <vt:lpstr>На этом уроке мы изучим: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535</cp:revision>
  <dcterms:created xsi:type="dcterms:W3CDTF">2018-09-20T14:58:52Z</dcterms:created>
  <dcterms:modified xsi:type="dcterms:W3CDTF">2021-11-27T10:03:33Z</dcterms:modified>
</cp:coreProperties>
</file>